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Algerian" panose="04020705040A02060702" pitchFamily="82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Clear Sans Regular Bold" panose="020B0604020202020204" charset="0"/>
      <p:regular r:id="rId23"/>
    </p:embeddedFont>
    <p:embeddedFont>
      <p:font typeface="Georgia Pro Cond Semibold" panose="02040706050405020303" pitchFamily="18" charset="0"/>
      <p:bold r:id="rId24"/>
      <p:boldItalic r:id="rId25"/>
    </p:embeddedFont>
    <p:embeddedFont>
      <p:font typeface="Georgia Pro Semibold" panose="02040702050405020303" pitchFamily="18" charset="0"/>
      <p:bold r:id="rId26"/>
      <p:boldItalic r:id="rId27"/>
    </p:embeddedFont>
    <p:embeddedFont>
      <p:font typeface="Wingdings 3" panose="05040102010807070707" pitchFamily="18" charset="2"/>
      <p:regular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hijit Kurade" initials="AK" lastIdx="1" clrIdx="0">
    <p:extLst>
      <p:ext uri="{19B8F6BF-5375-455C-9EA6-DF929625EA0E}">
        <p15:presenceInfo xmlns:p15="http://schemas.microsoft.com/office/powerpoint/2012/main" userId="710a34755b74c6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963488"/>
    <a:srgbClr val="A100FF"/>
    <a:srgbClr val="883C84"/>
    <a:srgbClr val="461B49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82" autoAdjust="0"/>
    <p:restoredTop sz="94291" autoAdjust="0"/>
  </p:normalViewPr>
  <p:slideViewPr>
    <p:cSldViewPr>
      <p:cViewPr varScale="1">
        <p:scale>
          <a:sx n="49" d="100"/>
          <a:sy n="49" d="100"/>
        </p:scale>
        <p:origin x="462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164508973180383"/>
          <c:y val="9.1743119266055051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Animals</c:v>
                </c:pt>
                <c:pt idx="1">
                  <c:v>Culture</c:v>
                </c:pt>
                <c:pt idx="2">
                  <c:v>Soccer</c:v>
                </c:pt>
                <c:pt idx="3">
                  <c:v>Cooking</c:v>
                </c:pt>
                <c:pt idx="4">
                  <c:v>Food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68500</c:v>
                </c:pt>
                <c:pt idx="1">
                  <c:v>70000</c:v>
                </c:pt>
                <c:pt idx="2">
                  <c:v>71900</c:v>
                </c:pt>
                <c:pt idx="3">
                  <c:v>73500</c:v>
                </c:pt>
                <c:pt idx="4">
                  <c:v>76000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BC-440B-A521-99E213BF63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9"/>
        <c:axId val="1525273760"/>
        <c:axId val="1525278752"/>
      </c:barChart>
      <c:catAx>
        <c:axId val="15252737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5278752"/>
        <c:crosses val="autoZero"/>
        <c:auto val="1"/>
        <c:lblAlgn val="ctr"/>
        <c:lblOffset val="100"/>
        <c:noMultiLvlLbl val="0"/>
      </c:catAx>
      <c:valAx>
        <c:axId val="15252787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527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681774934383201"/>
          <c:y val="5.6034836554521593E-2"/>
          <c:w val="0.60719791666666667"/>
          <c:h val="0.9107968749999999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8000"/>
                      <a:lumMod val="114000"/>
                    </a:schemeClr>
                  </a:gs>
                  <a:gs pos="100000">
                    <a:schemeClr val="accent1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2-2DD1-4A1E-AB77-8F083BF42378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8000"/>
                      <a:lumMod val="114000"/>
                    </a:schemeClr>
                  </a:gs>
                  <a:gs pos="100000">
                    <a:schemeClr val="accent2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1-2DD1-4A1E-AB77-8F083BF42378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8000"/>
                      <a:lumMod val="114000"/>
                    </a:schemeClr>
                  </a:gs>
                  <a:gs pos="100000">
                    <a:schemeClr val="accent3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3-2DD1-4A1E-AB77-8F083BF42378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8000"/>
                      <a:lumMod val="114000"/>
                    </a:schemeClr>
                  </a:gs>
                  <a:gs pos="100000">
                    <a:schemeClr val="accent4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4-2DD1-4A1E-AB77-8F083BF42378}"/>
              </c:ext>
            </c:extLst>
          </c:dPt>
          <c:dPt>
            <c:idx val="4"/>
            <c:bubble3D val="0"/>
            <c:explosion val="6"/>
            <c:spPr>
              <a:gradFill rotWithShape="1">
                <a:gsLst>
                  <a:gs pos="0">
                    <a:schemeClr val="accent5">
                      <a:tint val="98000"/>
                      <a:lumMod val="114000"/>
                    </a:schemeClr>
                  </a:gs>
                  <a:gs pos="100000">
                    <a:schemeClr val="accent5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5-2DD1-4A1E-AB77-8F083BF42378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sz="2400" dirty="0"/>
                      <a:t>19.0%</a:t>
                    </a:r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8.806766732283465E-2"/>
                      <c:h val="5.5742249015748022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2-2DD1-4A1E-AB77-8F083BF4237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sz="2400" dirty="0"/>
                      <a:t>19.6%</a:t>
                    </a:r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9.8484333989501294E-2"/>
                      <c:h val="9.1679749015748033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1-2DD1-4A1E-AB77-8F083BF42378}"/>
                </c:ext>
              </c:extLst>
            </c:dLbl>
            <c:dLbl>
              <c:idx val="2"/>
              <c:layout>
                <c:manualLayout>
                  <c:x val="-2.8514927821522311E-2"/>
                  <c:y val="-0.22478063484251981"/>
                </c:manualLayout>
              </c:layout>
              <c:tx>
                <c:rich>
                  <a:bodyPr/>
                  <a:lstStyle/>
                  <a:p>
                    <a:r>
                      <a:rPr lang="en-US" sz="2400" dirty="0"/>
                      <a:t>19.8%</a:t>
                    </a: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9.2234333989501316E-2"/>
                      <c:h val="8.855474901574803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3-2DD1-4A1E-AB77-8F083BF4237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sz="2400" dirty="0"/>
                      <a:t>20.3%</a:t>
                    </a:r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8.9109333989501299E-2"/>
                      <c:h val="7.6054749015748019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4-2DD1-4A1E-AB77-8F083BF42378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sz="2400" dirty="0"/>
                      <a:t>21.4%</a:t>
                    </a:r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8.2859333989501308E-2"/>
                      <c:h val="5.1054749015748024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5-2DD1-4A1E-AB77-8F083BF4237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healthy eating</c:v>
                </c:pt>
                <c:pt idx="1">
                  <c:v>technology</c:v>
                </c:pt>
                <c:pt idx="2">
                  <c:v>food</c:v>
                </c:pt>
                <c:pt idx="3">
                  <c:v>animals</c:v>
                </c:pt>
                <c:pt idx="4">
                  <c:v>science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19.8</c:v>
                </c:pt>
                <c:pt idx="1">
                  <c:v>19.600000000000001</c:v>
                </c:pt>
                <c:pt idx="2">
                  <c:v>19</c:v>
                </c:pt>
                <c:pt idx="3">
                  <c:v>21.4</c:v>
                </c:pt>
                <c:pt idx="4">
                  <c:v>20.3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D1-4A1E-AB77-8F083BF42378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6">
            <a:tint val="64000"/>
            <a:lumMod val="118000"/>
          </a:schemeClr>
        </a:gs>
        <a:gs pos="100000">
          <a:schemeClr val="accent6">
            <a:tint val="92000"/>
            <a:alpha val="100000"/>
            <a:lumMod val="110000"/>
          </a:schemeClr>
        </a:gs>
      </a:gsLst>
      <a:lin ang="5400000" scaled="0"/>
      <a:tileRect/>
    </a:gradFill>
    <a:ln w="9525" cap="rnd" cmpd="sng" algn="ctr">
      <a:solidFill>
        <a:schemeClr val="accent6"/>
      </a:solidFill>
      <a:prstDash val="solid"/>
    </a:ln>
    <a:effectLst/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0.45178</cdr:x>
      <cdr:y>0</cdr:y>
    </cdr:from>
    <cdr:to>
      <cdr:x>0.62944</cdr:x>
      <cdr:y>0.08257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3EC7D13C-AC9D-284D-AE83-BF9354FBCAC6}"/>
            </a:ext>
          </a:extLst>
        </cdr:cNvPr>
        <cdr:cNvSpPr txBox="1"/>
      </cdr:nvSpPr>
      <cdr:spPr>
        <a:xfrm xmlns:a="http://schemas.openxmlformats.org/drawingml/2006/main">
          <a:off x="6781800" y="0"/>
          <a:ext cx="2667000" cy="685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IN" sz="4000" b="1" dirty="0"/>
            <a:t>views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0.4625</cdr:x>
      <cdr:y>0.44375</cdr:y>
    </cdr:from>
    <cdr:to>
      <cdr:x>0.5375</cdr:x>
      <cdr:y>0.55625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AB099406-4837-DDB7-75AE-03DA962027C7}"/>
            </a:ext>
          </a:extLst>
        </cdr:cNvPr>
        <cdr:cNvSpPr txBox="1"/>
      </cdr:nvSpPr>
      <cdr:spPr>
        <a:xfrm xmlns:a="http://schemas.openxmlformats.org/drawingml/2006/main">
          <a:off x="5638800" y="36068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IN" sz="1100" dirty="0"/>
        </a:p>
      </cdr:txBody>
    </cdr:sp>
  </cdr:relSizeAnchor>
  <cdr:relSizeAnchor xmlns:cdr="http://schemas.openxmlformats.org/drawingml/2006/chartDrawing">
    <cdr:from>
      <cdr:x>0.2375</cdr:x>
      <cdr:y>0.1625</cdr:y>
    </cdr:from>
    <cdr:to>
      <cdr:x>0.4</cdr:x>
      <cdr:y>0.43438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B4A3790E-FE1B-85F9-F3B3-FA800CC9B2D5}"/>
            </a:ext>
          </a:extLst>
        </cdr:cNvPr>
        <cdr:cNvSpPr txBox="1"/>
      </cdr:nvSpPr>
      <cdr:spPr>
        <a:xfrm xmlns:a="http://schemas.openxmlformats.org/drawingml/2006/main">
          <a:off x="2895600" y="1320800"/>
          <a:ext cx="1981200" cy="2209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IN" sz="1100" dirty="0"/>
        </a:p>
      </cdr:txBody>
    </cdr:sp>
  </cdr:relSizeAnchor>
  <cdr:relSizeAnchor xmlns:cdr="http://schemas.openxmlformats.org/drawingml/2006/chartDrawing">
    <cdr:from>
      <cdr:x>0.09375</cdr:x>
      <cdr:y>0.09688</cdr:y>
    </cdr:from>
    <cdr:to>
      <cdr:x>0.26875</cdr:x>
      <cdr:y>0.22813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888663F8-AEEB-5C99-D322-40DD8663B23A}"/>
            </a:ext>
          </a:extLst>
        </cdr:cNvPr>
        <cdr:cNvSpPr txBox="1"/>
      </cdr:nvSpPr>
      <cdr:spPr>
        <a:xfrm xmlns:a="http://schemas.openxmlformats.org/drawingml/2006/main">
          <a:off x="1143000" y="787400"/>
          <a:ext cx="2133600" cy="1066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800" dirty="0"/>
            <a:t>Animals</a:t>
          </a:r>
          <a:endParaRPr lang="en-IN" sz="2800" dirty="0"/>
        </a:p>
      </cdr:txBody>
    </cdr:sp>
  </cdr:relSizeAnchor>
  <cdr:relSizeAnchor xmlns:cdr="http://schemas.openxmlformats.org/drawingml/2006/chartDrawing">
    <cdr:from>
      <cdr:x>0.775</cdr:x>
      <cdr:y>0.09375</cdr:y>
    </cdr:from>
    <cdr:to>
      <cdr:x>0.91875</cdr:x>
      <cdr:y>0.27188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9448B098-68D2-64F9-D02D-D7DB3CFB127D}"/>
            </a:ext>
          </a:extLst>
        </cdr:cNvPr>
        <cdr:cNvSpPr txBox="1"/>
      </cdr:nvSpPr>
      <cdr:spPr>
        <a:xfrm xmlns:a="http://schemas.openxmlformats.org/drawingml/2006/main">
          <a:off x="9448800" y="762000"/>
          <a:ext cx="1752600" cy="1447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800" dirty="0"/>
            <a:t>food</a:t>
          </a:r>
          <a:endParaRPr lang="en-IN" sz="2800" dirty="0"/>
        </a:p>
      </cdr:txBody>
    </cdr:sp>
  </cdr:relSizeAnchor>
  <cdr:relSizeAnchor xmlns:cdr="http://schemas.openxmlformats.org/drawingml/2006/chartDrawing">
    <cdr:from>
      <cdr:x>0.8125</cdr:x>
      <cdr:y>0.59063</cdr:y>
    </cdr:from>
    <cdr:to>
      <cdr:x>1</cdr:x>
      <cdr:y>0.87813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7F603271-D049-A923-FE98-B393773A6B56}"/>
            </a:ext>
          </a:extLst>
        </cdr:cNvPr>
        <cdr:cNvSpPr txBox="1"/>
      </cdr:nvSpPr>
      <cdr:spPr>
        <a:xfrm xmlns:a="http://schemas.openxmlformats.org/drawingml/2006/main">
          <a:off x="9906000" y="4800600"/>
          <a:ext cx="2286000" cy="2336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800" dirty="0"/>
            <a:t>Technology</a:t>
          </a:r>
          <a:endParaRPr lang="en-IN" sz="2800" dirty="0"/>
        </a:p>
      </cdr:txBody>
    </cdr:sp>
  </cdr:relSizeAnchor>
  <cdr:relSizeAnchor xmlns:cdr="http://schemas.openxmlformats.org/drawingml/2006/chartDrawing">
    <cdr:from>
      <cdr:x>0.64375</cdr:x>
      <cdr:y>0.91818</cdr:y>
    </cdr:from>
    <cdr:to>
      <cdr:x>1</cdr:x>
      <cdr:y>1</cdr:y>
    </cdr:to>
    <cdr:sp macro="" textlink="">
      <cdr:nvSpPr>
        <cdr:cNvPr id="7" name="TextBox 6">
          <a:extLst xmlns:a="http://schemas.openxmlformats.org/drawingml/2006/main">
            <a:ext uri="{FF2B5EF4-FFF2-40B4-BE49-F238E27FC236}">
              <a16:creationId xmlns:a16="http://schemas.microsoft.com/office/drawing/2014/main" id="{410C2E85-1E36-2098-189C-38EF66F6A7C4}"/>
            </a:ext>
          </a:extLst>
        </cdr:cNvPr>
        <cdr:cNvSpPr txBox="1"/>
      </cdr:nvSpPr>
      <cdr:spPr>
        <a:xfrm xmlns:a="http://schemas.openxmlformats.org/drawingml/2006/main">
          <a:off x="7848600" y="7696200"/>
          <a:ext cx="4343400" cy="685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400" dirty="0"/>
            <a:t>Healthy eating</a:t>
          </a:r>
          <a:endParaRPr lang="en-IN" sz="2400" dirty="0"/>
        </a:p>
      </cdr:txBody>
    </cdr:sp>
  </cdr:relSizeAnchor>
  <cdr:relSizeAnchor xmlns:cdr="http://schemas.openxmlformats.org/drawingml/2006/chartDrawing">
    <cdr:from>
      <cdr:x>0.05</cdr:x>
      <cdr:y>0.59091</cdr:y>
    </cdr:from>
    <cdr:to>
      <cdr:x>0.225</cdr:x>
      <cdr:y>0.73636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13CA2DBF-4519-8739-4A47-0B5C074EB087}"/>
            </a:ext>
          </a:extLst>
        </cdr:cNvPr>
        <cdr:cNvSpPr txBox="1"/>
      </cdr:nvSpPr>
      <cdr:spPr>
        <a:xfrm xmlns:a="http://schemas.openxmlformats.org/drawingml/2006/main">
          <a:off x="609600" y="4953000"/>
          <a:ext cx="2133600" cy="1219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800" dirty="0"/>
            <a:t>Science</a:t>
          </a:r>
          <a:endParaRPr lang="en-IN" sz="2800" dirty="0"/>
        </a:p>
      </cdr:txBody>
    </cdr:sp>
  </cdr:relSizeAnchor>
</c:userShape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jpeg>
</file>

<file path=ppt/media/image18.jpeg>
</file>

<file path=ppt/media/image19.png>
</file>

<file path=ppt/media/image2.png>
</file>

<file path=ppt/media/image20.svg>
</file>

<file path=ppt/media/image21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433" y="2171701"/>
            <a:ext cx="13238487" cy="4994372"/>
          </a:xfrm>
        </p:spPr>
        <p:txBody>
          <a:bodyPr anchor="b"/>
          <a:lstStyle>
            <a:lvl1pPr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32433" y="7166070"/>
            <a:ext cx="13238487" cy="129213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70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7200880"/>
            <a:ext cx="13238486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32433" y="1028699"/>
            <a:ext cx="13238487" cy="546100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4" y="8050988"/>
            <a:ext cx="13238484" cy="74056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249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2171700"/>
            <a:ext cx="13238489" cy="2971800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486400"/>
            <a:ext cx="13238489" cy="354330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37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0" y="2171700"/>
            <a:ext cx="11998973" cy="3485061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2895601" y="5656761"/>
            <a:ext cx="10919474" cy="513261"/>
          </a:xfrm>
        </p:spPr>
        <p:txBody>
          <a:bodyPr anchor="t">
            <a:normAutofit/>
          </a:bodyPr>
          <a:lstStyle>
            <a:lvl1pPr marL="0" indent="0">
              <a:buNone/>
              <a:defRPr lang="en-US" sz="21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6525986"/>
            <a:ext cx="13238489" cy="251460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47443" y="1456880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3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995735" y="3920681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3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3550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4686302"/>
            <a:ext cx="13238489" cy="2479770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3" y="7166072"/>
            <a:ext cx="13238487" cy="1290600"/>
          </a:xfrm>
        </p:spPr>
        <p:txBody>
          <a:bodyPr anchor="t"/>
          <a:lstStyle>
            <a:lvl1pPr marL="0" indent="0" algn="l">
              <a:buNone/>
              <a:defRPr sz="3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7405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421" y="2971800"/>
            <a:ext cx="442029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978695" y="4000500"/>
            <a:ext cx="4391025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5489" y="2971800"/>
            <a:ext cx="4404362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809659" y="4000500"/>
            <a:ext cx="4420191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2971800"/>
            <a:ext cx="4398170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10687051" y="4000500"/>
            <a:ext cx="4398170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589213" y="3200400"/>
            <a:ext cx="0" cy="59436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443341" y="3200400"/>
            <a:ext cx="0" cy="5950323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10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8695" y="6376424"/>
            <a:ext cx="441007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78695" y="3314700"/>
            <a:ext cx="4410075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978695" y="7240817"/>
            <a:ext cx="4410075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4063" y="6376424"/>
            <a:ext cx="4395788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834062" y="3314700"/>
            <a:ext cx="4395788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832033" y="7240816"/>
            <a:ext cx="4401609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6376424"/>
            <a:ext cx="4398170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0687049" y="3314700"/>
            <a:ext cx="4398170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10686863" y="7240813"/>
            <a:ext cx="4403996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589213" y="3200400"/>
            <a:ext cx="0" cy="59436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443341" y="3200400"/>
            <a:ext cx="0" cy="5950323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65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3031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56319" y="645320"/>
            <a:ext cx="2628902" cy="8739188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8695" y="1331121"/>
            <a:ext cx="11134724" cy="80533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34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432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4292600"/>
            <a:ext cx="13238486" cy="2873471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3" y="7166072"/>
            <a:ext cx="13238487" cy="1290600"/>
          </a:xfrm>
        </p:spPr>
        <p:txBody>
          <a:bodyPr anchor="t"/>
          <a:lstStyle>
            <a:lvl1pPr marL="0" indent="0" algn="l">
              <a:buNone/>
              <a:defRPr sz="3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07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4969" y="3090863"/>
            <a:ext cx="6594509" cy="6293645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81740" y="3084139"/>
            <a:ext cx="6594512" cy="6300368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99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70" y="2857500"/>
            <a:ext cx="659450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4969" y="3771900"/>
            <a:ext cx="6594509" cy="5612607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81743" y="2857500"/>
            <a:ext cx="659450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81743" y="3771900"/>
            <a:ext cx="6594509" cy="5612607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90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21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7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2171700"/>
            <a:ext cx="5101595" cy="2171700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76925" y="2171700"/>
            <a:ext cx="7793996" cy="6858000"/>
          </a:xfrm>
        </p:spPr>
        <p:txBody>
          <a:bodyPr anchor="ctr">
            <a:normAutofit/>
          </a:bodyPr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3" y="4693921"/>
            <a:ext cx="5101593" cy="4343399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9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0861" y="2781288"/>
            <a:ext cx="7639359" cy="2362212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24319" y="1714500"/>
            <a:ext cx="4800600" cy="6858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486400"/>
            <a:ext cx="7627469" cy="2057400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2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1" y="4004528"/>
            <a:ext cx="6053504" cy="6282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4338521"/>
            <a:ext cx="2283618" cy="354818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2913518" y="2514600"/>
            <a:ext cx="4229100" cy="42291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11999119" y="1"/>
            <a:ext cx="2405081" cy="17121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2913518" y="9144000"/>
            <a:ext cx="1490601" cy="1143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9167" y="679077"/>
            <a:ext cx="14107085" cy="21007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69" y="3079378"/>
            <a:ext cx="13419812" cy="6293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5233459" y="2686052"/>
            <a:ext cx="1485899" cy="4571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3427360" y="4837946"/>
            <a:ext cx="5789693" cy="4572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5528811" y="443594"/>
            <a:ext cx="1257299" cy="11515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2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609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63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3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7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7719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21.jpeg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1.svg"/><Relationship Id="rId9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2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8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629400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394221" y="1114277"/>
            <a:ext cx="8213410" cy="8179265"/>
            <a:chOff x="385761" y="386656"/>
            <a:chExt cx="10951214" cy="10905686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601019" y="1556386"/>
              <a:ext cx="9735956" cy="9735956"/>
              <a:chOff x="-215765" y="13137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-215765" y="13137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312375" y="3305349"/>
            <a:ext cx="5482998" cy="2763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8800" spc="-105" dirty="0">
                <a:solidFill>
                  <a:srgbClr val="FFFFFF"/>
                </a:solidFill>
                <a:latin typeface="Georgia Pro Semibold" panose="02040702050405020303" pitchFamily="18" charset="0"/>
              </a:rPr>
              <a:t>Data Analysis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latin typeface="Georgia Pro Cond Semibold" panose="02040706050405020303" pitchFamily="18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315416" y="1252777"/>
            <a:ext cx="5698544" cy="1971902"/>
            <a:chOff x="-710444" y="-605792"/>
            <a:chExt cx="7598059" cy="2629204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-682341" y="176751"/>
              <a:ext cx="7569956" cy="18466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2400" spc="-19" dirty="0">
                  <a:latin typeface="Graphik Regular" panose="020B0503030202060203" pitchFamily="34" charset="0"/>
                </a:rPr>
                <a:t>Animals and science are two most popular categories of </a:t>
              </a:r>
              <a:r>
                <a:rPr lang="en-US" sz="2400" spc="-19" dirty="0" err="1">
                  <a:latin typeface="Graphik Regular" panose="020B0503030202060203" pitchFamily="34" charset="0"/>
                </a:rPr>
                <a:t>content,showing</a:t>
              </a:r>
              <a:r>
                <a:rPr lang="en-US" sz="2400" spc="-19" dirty="0">
                  <a:latin typeface="Graphik Regular" panose="020B0503030202060203" pitchFamily="34" charset="0"/>
                </a:rPr>
                <a:t> that people enjoy “real-life” and ‘factual’ content the most.</a:t>
              </a: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-710444" y="-605792"/>
              <a:ext cx="7569956" cy="516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3200" spc="-21" dirty="0">
                  <a:latin typeface="Graphik Regular" panose="020B0503030202060203" pitchFamily="34" charset="0"/>
                </a:rPr>
                <a:t>ANALYSIS</a:t>
              </a: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23847BC-6426-E353-3C2B-B7004DBC20B5}"/>
              </a:ext>
            </a:extLst>
          </p:cNvPr>
          <p:cNvSpPr txBox="1"/>
          <p:nvPr/>
        </p:nvSpPr>
        <p:spPr>
          <a:xfrm>
            <a:off x="11315416" y="3602847"/>
            <a:ext cx="3695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INSIGHT</a:t>
            </a:r>
            <a:endParaRPr lang="en-IN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3351FA-6D83-6ECD-1100-8A9F352CB4A8}"/>
              </a:ext>
            </a:extLst>
          </p:cNvPr>
          <p:cNvSpPr txBox="1"/>
          <p:nvPr/>
        </p:nvSpPr>
        <p:spPr>
          <a:xfrm>
            <a:off x="11315416" y="4428635"/>
            <a:ext cx="62105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raphik Regular" panose="020B0503030202060203"/>
              </a:rPr>
              <a:t>Food is a </a:t>
            </a:r>
            <a:r>
              <a:rPr lang="en-US" sz="2400" dirty="0" err="1">
                <a:latin typeface="Graphik Regular" panose="020B0503030202060203"/>
              </a:rPr>
              <a:t>comman</a:t>
            </a:r>
            <a:r>
              <a:rPr lang="en-US" sz="2400" dirty="0">
                <a:latin typeface="Graphik Regular" panose="020B0503030202060203"/>
              </a:rPr>
              <a:t> theme with the top 5 categories with “Healthy Eating” ranking the </a:t>
            </a:r>
            <a:r>
              <a:rPr lang="en-US" sz="2400" dirty="0" err="1">
                <a:latin typeface="Graphik Regular" panose="020B0503030202060203"/>
              </a:rPr>
              <a:t>highest.This</a:t>
            </a:r>
            <a:r>
              <a:rPr lang="en-US" sz="2400" dirty="0">
                <a:latin typeface="Graphik Regular" panose="020B0503030202060203"/>
              </a:rPr>
              <a:t> may give an indication to the audience within your user </a:t>
            </a:r>
            <a:r>
              <a:rPr lang="en-US" sz="2400" dirty="0" err="1">
                <a:latin typeface="Graphik Regular" panose="020B0503030202060203"/>
              </a:rPr>
              <a:t>base.You</a:t>
            </a:r>
            <a:r>
              <a:rPr lang="en-US" sz="2400" dirty="0">
                <a:latin typeface="Graphik Regular" panose="020B0503030202060203"/>
              </a:rPr>
              <a:t> could use this insight to create a campaign and work with healthy eating brands to boost user engagement</a:t>
            </a:r>
            <a:endParaRPr lang="en-IN" sz="2400" dirty="0">
              <a:latin typeface="Graphik Regular" panose="020B0503030202060203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D6DB51-0C7D-C89A-58E7-7CBB8CC2E8FB}"/>
              </a:ext>
            </a:extLst>
          </p:cNvPr>
          <p:cNvSpPr txBox="1"/>
          <p:nvPr/>
        </p:nvSpPr>
        <p:spPr>
          <a:xfrm>
            <a:off x="11379636" y="7410460"/>
            <a:ext cx="3040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NEXT STEPS</a:t>
            </a:r>
            <a:endParaRPr lang="en-IN" sz="3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CEBC583-E332-EF33-4AF8-9FDDFB6DEB3A}"/>
              </a:ext>
            </a:extLst>
          </p:cNvPr>
          <p:cNvSpPr txBox="1"/>
          <p:nvPr/>
        </p:nvSpPr>
        <p:spPr>
          <a:xfrm>
            <a:off x="11336493" y="8102048"/>
            <a:ext cx="53999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ad-hoc analysis is </a:t>
            </a:r>
            <a:r>
              <a:rPr lang="en-US" sz="2000" dirty="0" err="1"/>
              <a:t>insightful,but</a:t>
            </a:r>
            <a:r>
              <a:rPr lang="en-US" sz="2000" dirty="0"/>
              <a:t> it’s time to </a:t>
            </a:r>
            <a:r>
              <a:rPr lang="en-US" sz="2000" dirty="0">
                <a:latin typeface="Graphik Regular" panose="020B0503030202060203"/>
              </a:rPr>
              <a:t>take</a:t>
            </a:r>
            <a:r>
              <a:rPr lang="en-US" sz="2000" dirty="0"/>
              <a:t> this analysis into larger scale production for real-time understanding of your business.</a:t>
            </a:r>
            <a:endParaRPr lang="en-IN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10">
              <a:srgbClr val="FCD8EA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eorgia Pro Cond Semibold" panose="02040706050405020303" pitchFamily="18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8" name="Star: 5 Points 27">
            <a:extLst>
              <a:ext uri="{FF2B5EF4-FFF2-40B4-BE49-F238E27FC236}">
                <a16:creationId xmlns:a16="http://schemas.microsoft.com/office/drawing/2014/main" id="{63DB9C7A-D49A-0C25-CA0F-1B3D39002017}"/>
              </a:ext>
            </a:extLst>
          </p:cNvPr>
          <p:cNvSpPr/>
          <p:nvPr/>
        </p:nvSpPr>
        <p:spPr>
          <a:xfrm>
            <a:off x="3886200" y="4178375"/>
            <a:ext cx="1313962" cy="1231106"/>
          </a:xfrm>
          <a:prstGeom prst="star5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9525">
                <a:solidFill>
                  <a:srgbClr val="FFFF00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glow rad="101600">
                  <a:srgbClr val="FFFF00">
                    <a:alpha val="60000"/>
                  </a:srgbClr>
                </a:glow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  <a:reflection blurRad="6350" stA="60000" endA="900" endPos="60000" dist="29997" dir="5400000" sy="-100000" algn="bl" rotWithShape="0"/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75608" y="2388473"/>
            <a:ext cx="8721288" cy="5510053"/>
            <a:chOff x="-63793" y="0"/>
            <a:chExt cx="11628384" cy="7346736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FFFF00"/>
                  </a:solidFill>
                  <a:latin typeface="Georgia Pro Semibold" panose="02040702050405020303" pitchFamily="18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-63793" y="2235252"/>
              <a:ext cx="11564591" cy="5111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3600" spc="-19" dirty="0">
                  <a:latin typeface="Georgia Pro Semibold" panose="02040702050405020303" pitchFamily="18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endParaRPr lang="en-US" sz="3600" spc="-19" dirty="0">
                <a:latin typeface="Georgia Pro Semibold" panose="02040702050405020303" pitchFamily="18" charset="0"/>
              </a:endParaRPr>
            </a:p>
            <a:p>
              <a:pPr>
                <a:lnSpc>
                  <a:spcPts val="2660"/>
                </a:lnSpc>
              </a:pPr>
              <a:r>
                <a:rPr lang="en-US" sz="3600" spc="-19" dirty="0">
                  <a:latin typeface="Georgia Pro Semibold" panose="02040702050405020303" pitchFamily="18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endParaRPr lang="en-US" sz="3600" spc="-19" dirty="0">
                <a:latin typeface="Georgia Pro Semibold" panose="02040702050405020303" pitchFamily="18" charset="0"/>
              </a:endParaRPr>
            </a:p>
            <a:p>
              <a:pPr>
                <a:lnSpc>
                  <a:spcPts val="2660"/>
                </a:lnSpc>
              </a:pPr>
              <a:r>
                <a:rPr lang="en-US" sz="3600" spc="-19" dirty="0">
                  <a:latin typeface="Georgia Pro Semibold" panose="02040702050405020303" pitchFamily="18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endParaRPr lang="en-US" sz="3600" spc="-19" dirty="0">
                <a:latin typeface="Georgia Pro Semibold" panose="02040702050405020303" pitchFamily="18" charset="0"/>
              </a:endParaRPr>
            </a:p>
            <a:p>
              <a:pPr>
                <a:lnSpc>
                  <a:spcPts val="2660"/>
                </a:lnSpc>
              </a:pPr>
              <a:r>
                <a:rPr lang="en-US" sz="3600" spc="-19" dirty="0">
                  <a:latin typeface="Georgia Pro Semibold" panose="02040702050405020303" pitchFamily="18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endParaRPr lang="en-US" sz="3600" spc="-19" dirty="0">
                <a:latin typeface="Georgia Pro Semibold" panose="02040702050405020303" pitchFamily="18" charset="0"/>
              </a:endParaRPr>
            </a:p>
            <a:p>
              <a:pPr>
                <a:lnSpc>
                  <a:spcPts val="2660"/>
                </a:lnSpc>
              </a:pPr>
              <a:r>
                <a:rPr lang="en-US" sz="3600" spc="-19" dirty="0">
                  <a:latin typeface="Georgia Pro Semibold" panose="02040702050405020303" pitchFamily="18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endParaRPr lang="en-US" sz="3600" spc="-19" dirty="0">
                <a:latin typeface="Georgia Pro Semibold" panose="02040702050405020303" pitchFamily="18" charset="0"/>
              </a:endParaRPr>
            </a:p>
            <a:p>
              <a:pPr>
                <a:lnSpc>
                  <a:spcPts val="2660"/>
                </a:lnSpc>
              </a:pPr>
              <a:r>
                <a:rPr lang="en-US" sz="3600" spc="-19" dirty="0">
                  <a:latin typeface="Georgia Pro Semibold" panose="02040702050405020303" pitchFamily="18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8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6400800" y="2180498"/>
            <a:ext cx="10935836" cy="627583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en-US" sz="2400" dirty="0"/>
              <a:t>                             Social Buzz is fast growing Technology unicorn</a:t>
            </a:r>
          </a:p>
          <a:p>
            <a:r>
              <a:rPr lang="en-US" sz="2400" dirty="0"/>
              <a:t>                             that need to adapt quickly to it’s global scale</a:t>
            </a:r>
          </a:p>
          <a:p>
            <a:r>
              <a:rPr lang="en-US" sz="2400" dirty="0"/>
              <a:t>                             Accenture has begun a 3 month POC focusing on</a:t>
            </a:r>
          </a:p>
          <a:p>
            <a:r>
              <a:rPr lang="en-US" sz="2400" dirty="0"/>
              <a:t>                             these tasks:</a:t>
            </a:r>
          </a:p>
          <a:p>
            <a:endParaRPr lang="en-US" sz="2400" dirty="0"/>
          </a:p>
          <a:p>
            <a:pPr marL="3086100" lvl="6" indent="-342900">
              <a:buFont typeface="Wingdings" panose="05000000000000000000" pitchFamily="2" charset="2"/>
              <a:buChar char="v"/>
            </a:pPr>
            <a:r>
              <a:rPr lang="en-US" sz="2400" dirty="0"/>
              <a:t> An audit of Social Buzz’s big data practice</a:t>
            </a:r>
          </a:p>
          <a:p>
            <a:pPr marL="3086100" lvl="6" indent="-342900"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3086100" lvl="6" indent="-342900">
              <a:buFont typeface="Wingdings" panose="05000000000000000000" pitchFamily="2" charset="2"/>
              <a:buChar char="v"/>
            </a:pPr>
            <a:r>
              <a:rPr lang="en-US" sz="2400" dirty="0" err="1"/>
              <a:t>Recommandations</a:t>
            </a:r>
            <a:r>
              <a:rPr lang="en-US" sz="2400" dirty="0"/>
              <a:t> for a successful IPO</a:t>
            </a:r>
          </a:p>
          <a:p>
            <a:pPr marL="3086100" lvl="6" indent="-342900"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3086100" lvl="6" indent="-3429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Analysis to find Social </a:t>
            </a:r>
            <a:r>
              <a:rPr lang="en-US" sz="2400" dirty="0" err="1"/>
              <a:t>Buzz’stop</a:t>
            </a:r>
            <a:r>
              <a:rPr lang="en-US" sz="2400" dirty="0"/>
              <a:t> 5 most popular</a:t>
            </a:r>
          </a:p>
          <a:p>
            <a:pPr lvl="6">
              <a:buClr>
                <a:schemeClr val="tx1"/>
              </a:buClr>
            </a:pPr>
            <a:r>
              <a:rPr lang="en-US" sz="2400" dirty="0"/>
              <a:t>    categories of content</a:t>
            </a:r>
          </a:p>
          <a:p>
            <a:endParaRPr lang="en-US" sz="2400" dirty="0"/>
          </a:p>
        </p:txBody>
      </p:sp>
      <p:sp>
        <p:nvSpPr>
          <p:cNvPr id="33" name="TextBox 33"/>
          <p:cNvSpPr txBox="1"/>
          <p:nvPr/>
        </p:nvSpPr>
        <p:spPr>
          <a:xfrm>
            <a:off x="2969013" y="3935700"/>
            <a:ext cx="4481973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endParaRPr lang="en-US" sz="8000" spc="-80" dirty="0">
              <a:solidFill>
                <a:srgbClr val="FFFFFF"/>
              </a:solidFill>
              <a:latin typeface="Algerian" panose="04020705040A02060702" pitchFamily="82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3F157DA-E567-ABB7-E8E1-B701D3FAEE04}"/>
              </a:ext>
            </a:extLst>
          </p:cNvPr>
          <p:cNvSpPr/>
          <p:nvPr/>
        </p:nvSpPr>
        <p:spPr>
          <a:xfrm>
            <a:off x="2888634" y="2414395"/>
            <a:ext cx="5655542" cy="550482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rgbClr val="FF0000"/>
                </a:solidFill>
                <a:latin typeface="Georgia Pro Semibold" panose="02040702050405020303" pitchFamily="18" charset="0"/>
              </a:rPr>
              <a:t>Project recap</a:t>
            </a:r>
            <a:endParaRPr lang="en-IN" sz="6000" dirty="0">
              <a:solidFill>
                <a:srgbClr val="FF0000"/>
              </a:solidFill>
              <a:latin typeface="Georgia Pro Semibold" panose="02040702050405020303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>
                  <a:highlight>
                    <a:srgbClr val="FF0000"/>
                  </a:highlight>
                </a:endParaRPr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6611587" cy="110799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66FFCC"/>
                </a:solidFill>
                <a:latin typeface="Georgia Pro Semibold" panose="02040702050405020303" pitchFamily="18" charset="0"/>
              </a:rPr>
              <a:t>Problem</a:t>
            </a:r>
          </a:p>
          <a:p>
            <a:pPr>
              <a:lnSpc>
                <a:spcPts val="9600"/>
              </a:lnSpc>
            </a:pPr>
            <a:endParaRPr lang="en-US" sz="8000" spc="-80" dirty="0">
              <a:solidFill>
                <a:srgbClr val="FFFFFF"/>
              </a:solidFill>
              <a:latin typeface="Graphik Regular" panose="020B0503030202060203" pitchFamily="34" charset="0"/>
            </a:endParaRPr>
          </a:p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 </a:t>
            </a:r>
            <a:r>
              <a:rPr lang="en-US" sz="32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over 100000 posts per day</a:t>
            </a:r>
          </a:p>
          <a:p>
            <a:pPr>
              <a:lnSpc>
                <a:spcPts val="9600"/>
              </a:lnSpc>
            </a:pPr>
            <a:r>
              <a:rPr lang="en-US" sz="32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  36,500,000 pieces of content per year!</a:t>
            </a:r>
          </a:p>
          <a:p>
            <a:pPr>
              <a:lnSpc>
                <a:spcPts val="9600"/>
              </a:lnSpc>
            </a:pPr>
            <a:r>
              <a:rPr lang="en-US" sz="24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But how to capitalize on it when there is so much?</a:t>
            </a:r>
          </a:p>
          <a:p>
            <a:pPr>
              <a:lnSpc>
                <a:spcPts val="9600"/>
              </a:lnSpc>
            </a:pPr>
            <a:endParaRPr lang="en-US" sz="2400" spc="-80" dirty="0">
              <a:solidFill>
                <a:srgbClr val="FFFFFF"/>
              </a:solidFill>
              <a:latin typeface="Graphik Regular" panose="020B0503030202060203" pitchFamily="34" charset="0"/>
            </a:endParaRPr>
          </a:p>
          <a:p>
            <a:pPr>
              <a:lnSpc>
                <a:spcPts val="9600"/>
              </a:lnSpc>
            </a:pPr>
            <a:endParaRPr lang="en-US" sz="8000" spc="-80" dirty="0">
              <a:solidFill>
                <a:srgbClr val="FFFFFF"/>
              </a:solidFill>
              <a:latin typeface="Graphik Regular" panose="020B0503030202060203" pitchFamily="34" charset="0"/>
            </a:endParaRPr>
          </a:p>
          <a:p>
            <a:pPr>
              <a:lnSpc>
                <a:spcPts val="9600"/>
              </a:lnSpc>
            </a:pPr>
            <a:endParaRPr lang="en-US" sz="8000" spc="-80" dirty="0">
              <a:solidFill>
                <a:srgbClr val="FFFFFF"/>
              </a:solidFill>
              <a:latin typeface="Graphik Regular" panose="020B0503030202060203" pitchFamily="34" charset="0"/>
            </a:endParaRPr>
          </a:p>
          <a:p>
            <a:pPr>
              <a:lnSpc>
                <a:spcPts val="9600"/>
              </a:lnSpc>
            </a:pPr>
            <a:endParaRPr lang="en-US" sz="8000" spc="-80" dirty="0">
              <a:solidFill>
                <a:srgbClr val="FFFFFF"/>
              </a:solidFill>
              <a:latin typeface="Graphik Regular" panose="020B050303020206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820197" y="4209964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825797" y="1206945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eorgia Pro Semibold" panose="02040702050405020303" pitchFamily="18" charset="0"/>
              </a:rPr>
              <a:t>The Analytics team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A0DD094-9194-9E7D-34F1-879AAD4907DE}"/>
              </a:ext>
            </a:extLst>
          </p:cNvPr>
          <p:cNvSpPr/>
          <p:nvPr/>
        </p:nvSpPr>
        <p:spPr>
          <a:xfrm>
            <a:off x="14173200" y="1589399"/>
            <a:ext cx="3608077" cy="1447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ANDREW FLEMING</a:t>
            </a:r>
          </a:p>
          <a:p>
            <a:pPr algn="ctr"/>
            <a:r>
              <a:rPr lang="en-IN" dirty="0"/>
              <a:t>Chief Technology</a:t>
            </a:r>
          </a:p>
          <a:p>
            <a:pPr algn="ctr"/>
            <a:r>
              <a:rPr lang="en-IN" dirty="0"/>
              <a:t>Architect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CECCD74-400E-63D2-286B-84B981BE75DB}"/>
              </a:ext>
            </a:extLst>
          </p:cNvPr>
          <p:cNvSpPr/>
          <p:nvPr/>
        </p:nvSpPr>
        <p:spPr>
          <a:xfrm>
            <a:off x="14172124" y="4419599"/>
            <a:ext cx="3608078" cy="1447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MARCUS ROMPTION</a:t>
            </a:r>
          </a:p>
          <a:p>
            <a:pPr algn="ctr"/>
            <a:r>
              <a:rPr lang="en-US" dirty="0"/>
              <a:t>Senior Principal</a:t>
            </a:r>
            <a:endParaRPr lang="en-IN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5576DE-8CD0-037A-A1DA-B01772E3D5B6}"/>
              </a:ext>
            </a:extLst>
          </p:cNvPr>
          <p:cNvSpPr/>
          <p:nvPr/>
        </p:nvSpPr>
        <p:spPr>
          <a:xfrm>
            <a:off x="14248324" y="7483624"/>
            <a:ext cx="3455677" cy="14944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YOU </a:t>
            </a:r>
          </a:p>
          <a:p>
            <a:pPr algn="ctr"/>
            <a:r>
              <a:rPr lang="en-US" dirty="0"/>
              <a:t>Data Analyst</a:t>
            </a:r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D52BDCD-3CAB-F743-80FE-FC943D5CBE39}"/>
              </a:ext>
            </a:extLst>
          </p:cNvPr>
          <p:cNvSpPr/>
          <p:nvPr/>
        </p:nvSpPr>
        <p:spPr>
          <a:xfrm>
            <a:off x="4400074" y="1259150"/>
            <a:ext cx="3581400" cy="7768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 Understanding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F918485-0A9D-AC4A-214F-AD1574A523F0}"/>
              </a:ext>
            </a:extLst>
          </p:cNvPr>
          <p:cNvSpPr/>
          <p:nvPr/>
        </p:nvSpPr>
        <p:spPr>
          <a:xfrm>
            <a:off x="6169877" y="2806689"/>
            <a:ext cx="3969199" cy="7768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Data Cleaning</a:t>
            </a:r>
            <a:endParaRPr lang="en-IN" sz="24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A327F3-33D6-DB48-B0F4-B29E5A26BFFD}"/>
              </a:ext>
            </a:extLst>
          </p:cNvPr>
          <p:cNvSpPr/>
          <p:nvPr/>
        </p:nvSpPr>
        <p:spPr>
          <a:xfrm>
            <a:off x="7994450" y="4418693"/>
            <a:ext cx="4186569" cy="808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Data Modeling</a:t>
            </a:r>
            <a:endParaRPr lang="en-IN" sz="24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A1143E1-D3BE-EB7D-4B0F-E31DF326EC4A}"/>
              </a:ext>
            </a:extLst>
          </p:cNvPr>
          <p:cNvSpPr/>
          <p:nvPr/>
        </p:nvSpPr>
        <p:spPr>
          <a:xfrm>
            <a:off x="9846894" y="6184699"/>
            <a:ext cx="3934389" cy="808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Data Analysis</a:t>
            </a:r>
            <a:endParaRPr lang="en-IN" sz="24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4F5F236-B218-BEA4-39D4-FA23675D3CE1}"/>
              </a:ext>
            </a:extLst>
          </p:cNvPr>
          <p:cNvSpPr/>
          <p:nvPr/>
        </p:nvSpPr>
        <p:spPr>
          <a:xfrm>
            <a:off x="11814088" y="7847670"/>
            <a:ext cx="3810000" cy="808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Uncover Insights</a:t>
            </a:r>
            <a:endParaRPr lang="en-IN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latin typeface="Georgia Pro Cond Semibold" panose="02040706050405020303" pitchFamily="18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246EEB7-2805-C786-8878-5BB525B1E222}"/>
              </a:ext>
            </a:extLst>
          </p:cNvPr>
          <p:cNvSpPr txBox="1"/>
          <p:nvPr/>
        </p:nvSpPr>
        <p:spPr>
          <a:xfrm>
            <a:off x="8686800" y="467677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058A25-B615-0F25-D49A-CE52602C1EAB}"/>
              </a:ext>
            </a:extLst>
          </p:cNvPr>
          <p:cNvSpPr txBox="1"/>
          <p:nvPr/>
        </p:nvSpPr>
        <p:spPr>
          <a:xfrm>
            <a:off x="2912122" y="3556515"/>
            <a:ext cx="22122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16</a:t>
            </a:r>
            <a:endParaRPr lang="en-IN" sz="6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B10125-40F5-2864-99BF-AE110E9624A6}"/>
              </a:ext>
            </a:extLst>
          </p:cNvPr>
          <p:cNvSpPr txBox="1"/>
          <p:nvPr/>
        </p:nvSpPr>
        <p:spPr>
          <a:xfrm>
            <a:off x="2686015" y="5268009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UNIQUE CATEGORIES</a:t>
            </a:r>
            <a:endParaRPr lang="en-IN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216DD5-1223-43EF-2AF7-4DA5B3053CD6}"/>
              </a:ext>
            </a:extLst>
          </p:cNvPr>
          <p:cNvSpPr txBox="1"/>
          <p:nvPr/>
        </p:nvSpPr>
        <p:spPr>
          <a:xfrm>
            <a:off x="7514753" y="3592751"/>
            <a:ext cx="23440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1897</a:t>
            </a:r>
            <a:endParaRPr lang="en-IN" sz="6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88638C-07F6-5B31-F2F1-1767CA6DAFCA}"/>
              </a:ext>
            </a:extLst>
          </p:cNvPr>
          <p:cNvSpPr txBox="1"/>
          <p:nvPr/>
        </p:nvSpPr>
        <p:spPr>
          <a:xfrm>
            <a:off x="6781800" y="5268009"/>
            <a:ext cx="4495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REACTONS TO “ANIMAL” POSTS</a:t>
            </a:r>
            <a:endParaRPr lang="en-IN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8F6E68-C831-6839-411A-DA90D0328E95}"/>
              </a:ext>
            </a:extLst>
          </p:cNvPr>
          <p:cNvSpPr txBox="1"/>
          <p:nvPr/>
        </p:nvSpPr>
        <p:spPr>
          <a:xfrm>
            <a:off x="12275124" y="3556515"/>
            <a:ext cx="45650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JANUARY</a:t>
            </a:r>
            <a:endParaRPr lang="en-IN" sz="6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D79109-9CEE-9208-693C-E37F856A0DDF}"/>
              </a:ext>
            </a:extLst>
          </p:cNvPr>
          <p:cNvSpPr txBox="1"/>
          <p:nvPr/>
        </p:nvSpPr>
        <p:spPr>
          <a:xfrm>
            <a:off x="12417206" y="5176451"/>
            <a:ext cx="4194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MONTH WITH MOST POSTS</a:t>
            </a:r>
            <a:endParaRPr lang="en-IN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AD9A5178-DA61-259A-C9CA-454CE1CF45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0915164"/>
              </p:ext>
            </p:extLst>
          </p:nvPr>
        </p:nvGraphicFramePr>
        <p:xfrm>
          <a:off x="1524000" y="886838"/>
          <a:ext cx="15011400" cy="830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E9BCB922-7FED-17B1-5A6B-81C3ECE032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6404525"/>
              </p:ext>
            </p:extLst>
          </p:nvPr>
        </p:nvGraphicFramePr>
        <p:xfrm>
          <a:off x="2590800" y="1104900"/>
          <a:ext cx="12192000" cy="83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A9CDAAB1-B510-7FA8-F8E3-BEE2FC399CD8}"/>
              </a:ext>
            </a:extLst>
          </p:cNvPr>
          <p:cNvSpPr txBox="1"/>
          <p:nvPr/>
        </p:nvSpPr>
        <p:spPr>
          <a:xfrm>
            <a:off x="2895600" y="234434"/>
            <a:ext cx="1043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</a:t>
            </a:r>
            <a:r>
              <a:rPr lang="en-IN" sz="3200" dirty="0" err="1"/>
              <a:t>opularity</a:t>
            </a:r>
            <a:r>
              <a:rPr lang="en-IN" sz="3200" dirty="0"/>
              <a:t> Percentage share from top 5 categories</a:t>
            </a:r>
          </a:p>
        </p:txBody>
      </p:sp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</TotalTime>
  <Words>308</Words>
  <Application>Microsoft Office PowerPoint</Application>
  <PresentationFormat>Custom</PresentationFormat>
  <Paragraphs>102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Wingdings 3</vt:lpstr>
      <vt:lpstr>Clear Sans Regular Bold</vt:lpstr>
      <vt:lpstr>Georgia Pro Cond Semibold</vt:lpstr>
      <vt:lpstr>Georgia Pro Semibold</vt:lpstr>
      <vt:lpstr>Calibri</vt:lpstr>
      <vt:lpstr>Wingdings</vt:lpstr>
      <vt:lpstr>Algerian</vt:lpstr>
      <vt:lpstr>Century Gothic</vt:lpstr>
      <vt:lpstr>Graphik Regular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Abhijit Kurade</cp:lastModifiedBy>
  <cp:revision>16</cp:revision>
  <dcterms:created xsi:type="dcterms:W3CDTF">2006-08-16T00:00:00Z</dcterms:created>
  <dcterms:modified xsi:type="dcterms:W3CDTF">2022-10-01T11:46:37Z</dcterms:modified>
  <dc:identifier>DAEhDyfaYKE</dc:identifier>
</cp:coreProperties>
</file>

<file path=docProps/thumbnail.jpeg>
</file>